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020272" y="1844824"/>
            <a:ext cx="1981200" cy="1828800"/>
          </a:xfrm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محاضرة: 3</a:t>
            </a:r>
            <a:endParaRPr lang="ar-IQ" sz="3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6324600" cy="182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IQ" dirty="0" smtClean="0"/>
              <a:t>مادة اساسيات الحاسوب</a:t>
            </a:r>
            <a:br>
              <a:rPr lang="ar-IQ" dirty="0" smtClean="0"/>
            </a:br>
            <a:r>
              <a:rPr lang="ar-IQ" dirty="0" smtClean="0"/>
              <a:t>كلية التربية/القرنة </a:t>
            </a:r>
            <a:br>
              <a:rPr lang="ar-IQ" dirty="0" smtClean="0"/>
            </a:br>
            <a:r>
              <a:rPr lang="ar-IQ" dirty="0" smtClean="0"/>
              <a:t>قسم اللغة الانكليزية </a:t>
            </a:r>
            <a:br>
              <a:rPr lang="ar-IQ" dirty="0" smtClean="0"/>
            </a:br>
            <a:r>
              <a:rPr lang="ar-IQ" dirty="0"/>
              <a:t>المرحلة </a:t>
            </a:r>
            <a:r>
              <a:rPr lang="ar-IQ" dirty="0" smtClean="0"/>
              <a:t>الاولى</a:t>
            </a:r>
            <a:br>
              <a:rPr lang="ar-IQ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مدرس المادة: </a:t>
            </a:r>
            <a:r>
              <a:rPr lang="ar-IQ" sz="3600" dirty="0" err="1" smtClean="0"/>
              <a:t>م.م</a:t>
            </a:r>
            <a:r>
              <a:rPr lang="ar-IQ" sz="3600" dirty="0" smtClean="0"/>
              <a:t> عمار عبد الجبار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106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51520" y="1700808"/>
            <a:ext cx="8609380" cy="495028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4</a:t>
            </a:r>
            <a:r>
              <a:rPr lang="ar-IQ" sz="2400" b="1" dirty="0" smtClean="0"/>
              <a:t>- وحدة التخزين الثانوية: </a:t>
            </a:r>
            <a:r>
              <a:rPr lang="ar-IQ" dirty="0" smtClean="0"/>
              <a:t>وتتمثل بالأجهزة التي تقوم بحفظ البيانات والبرامج </a:t>
            </a:r>
            <a:r>
              <a:rPr lang="ar-IQ" dirty="0" err="1" smtClean="0"/>
              <a:t>بانواعها</a:t>
            </a:r>
            <a:r>
              <a:rPr lang="ar-IQ" dirty="0" smtClean="0"/>
              <a:t>, ويتميز بعضها بسعته الكبيرة. و تشمل:</a:t>
            </a:r>
          </a:p>
          <a:p>
            <a:pPr>
              <a:lnSpc>
                <a:spcPct val="150000"/>
              </a:lnSpc>
            </a:pPr>
            <a:r>
              <a:rPr lang="ar-IQ" dirty="0" smtClean="0"/>
              <a:t>1- القرص المرن: ويتميز بسهولة نقلة ورخص ثمنه, الا ان سعته قليله وسرعته بطيئة.</a:t>
            </a:r>
          </a:p>
          <a:p>
            <a:pPr>
              <a:lnSpc>
                <a:spcPct val="150000"/>
              </a:lnSpc>
            </a:pPr>
            <a:r>
              <a:rPr lang="ar-IQ" dirty="0" smtClean="0"/>
              <a:t>2- القرص المدمج: ويتميز بسهولة نقله وسرعته ورخص ثمنه, وسعته الكبيرة. </a:t>
            </a:r>
          </a:p>
          <a:p>
            <a:pPr>
              <a:lnSpc>
                <a:spcPct val="150000"/>
              </a:lnSpc>
            </a:pPr>
            <a:r>
              <a:rPr lang="ar-IQ" dirty="0" smtClean="0"/>
              <a:t>3- الذاكرة </a:t>
            </a:r>
            <a:r>
              <a:rPr lang="ar-IQ" dirty="0" err="1" smtClean="0"/>
              <a:t>الوميضيه</a:t>
            </a:r>
            <a:r>
              <a:rPr lang="ar-IQ" dirty="0" smtClean="0"/>
              <a:t>: ويوجد منها عدة احجام وانواع تتميز بالسرعة, الا انها اغلى ثمنا من الوحدات السابقة.</a:t>
            </a:r>
          </a:p>
          <a:p>
            <a:pPr>
              <a:lnSpc>
                <a:spcPct val="150000"/>
              </a:lnSpc>
            </a:pPr>
            <a:r>
              <a:rPr lang="ar-IQ" dirty="0" smtClean="0"/>
              <a:t>4- القرص الصلب: وهو من اهم وحدات التخزين الثانوية ويتميز بسعته الكبيرة وهو اسرع وحدات التخزين الثانوية و اغلاها ثمنا, ويستخدم لحفظ كافة انواع البيانات.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/>
              <a:t>تكملة انواع المكونات المادية</a:t>
            </a:r>
          </a:p>
        </p:txBody>
      </p:sp>
    </p:spTree>
    <p:extLst>
      <p:ext uri="{BB962C8B-B14F-4D97-AF65-F5344CB8AC3E}">
        <p14:creationId xmlns:p14="http://schemas.microsoft.com/office/powerpoint/2010/main" val="126019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400" dirty="0" smtClean="0"/>
              <a:t>عمل العلماء </a:t>
            </a:r>
            <a:r>
              <a:rPr lang="ar-IQ" sz="2400" dirty="0"/>
              <a:t>على </a:t>
            </a:r>
            <a:r>
              <a:rPr lang="ar-IQ" sz="2400" dirty="0" smtClean="0"/>
              <a:t>تطوير الحاسوب </a:t>
            </a:r>
            <a:r>
              <a:rPr lang="ar-IQ" sz="2400" dirty="0"/>
              <a:t>ليلائم تسارع الحياة , وبدأت أجيال الحاسوب بالظهور</a:t>
            </a:r>
            <a:r>
              <a:rPr lang="ar-IQ" sz="2400" dirty="0" smtClean="0"/>
              <a:t>:</a:t>
            </a:r>
          </a:p>
          <a:p>
            <a:pPr marL="45720" indent="0">
              <a:lnSpc>
                <a:spcPct val="150000"/>
              </a:lnSpc>
              <a:buNone/>
            </a:pP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الجيل الاول (جيل الانابيب المفرغة): </a:t>
            </a:r>
            <a:r>
              <a:rPr lang="ar-IQ" sz="2400" dirty="0"/>
              <a:t> تطلق هذه السمية على الفترة الأولى من حياة تطور الحاسوب من عام 1945 م والى عام 1951م , </a:t>
            </a:r>
            <a:r>
              <a:rPr lang="ar-IQ" sz="2400" dirty="0" smtClean="0"/>
              <a:t>استخدمت الانابيب المفرغة في صناعة حواسيب هذا الجيل التي كانت ضخمة و بطيئة السرعة تنبعث منها كميات كبيرة من الحرارة مما لزم استخدام مكيفات عملاقة للتبريد.</a:t>
            </a:r>
          </a:p>
          <a:p>
            <a:pPr marL="45720" indent="0">
              <a:lnSpc>
                <a:spcPct val="150000"/>
              </a:lnSpc>
              <a:buNone/>
            </a:pPr>
            <a:endParaRPr lang="ar-IQ" sz="2400" dirty="0" smtClean="0"/>
          </a:p>
          <a:p>
            <a:pPr>
              <a:lnSpc>
                <a:spcPct val="150000"/>
              </a:lnSpc>
            </a:pPr>
            <a:endParaRPr lang="ar-IQ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pPr marL="571500" indent="-571500" algn="r">
              <a:buFont typeface="Wingdings" pitchFamily="2" charset="2"/>
              <a:buChar char="q"/>
            </a:pPr>
            <a:r>
              <a:rPr lang="ar-IQ" sz="3600" dirty="0" smtClean="0"/>
              <a:t>أجيال الحاسوب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46377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51520" y="1847461"/>
            <a:ext cx="8712968" cy="4749891"/>
          </a:xfrm>
        </p:spPr>
        <p:txBody>
          <a:bodyPr>
            <a:noAutofit/>
          </a:bodyPr>
          <a:lstStyle/>
          <a:p>
            <a:r>
              <a:rPr lang="ar-IQ" sz="2400" dirty="0"/>
              <a:t>الجيل الثاني (جيل الترانزستور):  تطلق هذه التسمية على الحواسيب التي ظهرت في عام 1952 الى عام 1960 وهي الفترة التي تم استخدام تكنلوجيا </a:t>
            </a:r>
            <a:r>
              <a:rPr lang="ar-IQ" sz="2400" dirty="0" err="1"/>
              <a:t>الترانزستورات,في</a:t>
            </a:r>
            <a:r>
              <a:rPr lang="ar-IQ" sz="2400" dirty="0"/>
              <a:t> صناعة هذه الحواسيب حل الترانزستور المصنوع من السليكون محل </a:t>
            </a:r>
            <a:r>
              <a:rPr lang="en-US" sz="2400" dirty="0"/>
              <a:t>40</a:t>
            </a:r>
            <a:r>
              <a:rPr lang="ar-IQ" sz="2400" dirty="0"/>
              <a:t> انبوبة فارغة مما أدي الى صغر حجم هذه الحواسيب التي تستهلك طاقة كهربائية اقل من حواسيب الجيل الاول وبالتالي انبعاث حراري اقل</a:t>
            </a:r>
            <a:r>
              <a:rPr lang="ar-IQ" sz="2400" dirty="0" smtClean="0"/>
              <a:t>.</a:t>
            </a:r>
          </a:p>
          <a:p>
            <a:r>
              <a:rPr lang="ar-IQ" sz="2400" dirty="0" smtClean="0"/>
              <a:t>الجيل الثالث (جيل الدوائر المتكاملة): </a:t>
            </a:r>
            <a:r>
              <a:rPr lang="ar-IQ" sz="2400" dirty="0"/>
              <a:t>بدأت حاسبات هذا الجيل بالظهور عام 1961 الى عام 1969م تم استخدام الدوائر المتكاملة في تصنيعها , وتميزت بسعة ذاكرتها , كما انها اصغر حجماً من حاسبات اليل الثاني , وزيادة ملحوظة في سرعتها حتى أصبحت تقاس بالنانو </a:t>
            </a:r>
            <a:r>
              <a:rPr lang="ar-IQ" sz="2400" dirty="0" smtClean="0"/>
              <a:t>ثانية, واستخدمت الدوائر المتكاملة (مئات الترانزستورات)  في صناعة حاسبات هذا الجيل, وتميز بصغر الحجم وزيادة الكفاءة وقلة التكلفة.</a:t>
            </a:r>
          </a:p>
          <a:p>
            <a:pPr marL="45720" indent="0">
              <a:buNone/>
            </a:pPr>
            <a:endParaRPr lang="ar-IQ" sz="2400" dirty="0" smtClean="0"/>
          </a:p>
          <a:p>
            <a:pPr marL="45720" indent="0">
              <a:buNone/>
            </a:pPr>
            <a:endParaRPr lang="ar-IQ" sz="2400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pPr marL="571500" indent="-571500" algn="r">
              <a:buFont typeface="Wingdings" pitchFamily="2" charset="2"/>
              <a:buChar char="q"/>
            </a:pPr>
            <a:r>
              <a:rPr lang="ar-IQ" sz="3600" dirty="0" smtClean="0"/>
              <a:t>أجيال الحاسوب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2637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323528" y="620688"/>
            <a:ext cx="8479408" cy="5832648"/>
          </a:xfrm>
        </p:spPr>
        <p:txBody>
          <a:bodyPr/>
          <a:lstStyle/>
          <a:p>
            <a:r>
              <a:rPr lang="ar-IQ" dirty="0"/>
              <a:t>الجيل الرابع (جيل المعالج الدقيق):  بدء هذا الجيل عام 1970م ليخلفه جيل اخر ام 1990م , استخدم في هذا الجيل تكنلوجيا أشباه الموصلات , وهو اسرع من الأجيال التي سبقته </a:t>
            </a:r>
            <a:r>
              <a:rPr lang="ar-IQ" dirty="0" smtClean="0"/>
              <a:t>نتيجة </a:t>
            </a:r>
            <a:r>
              <a:rPr lang="ar-IQ" dirty="0"/>
              <a:t>التعديلات التي أدخلت عليه . في هذا الجيل ظهرت الحاسبات الشخصية والمنزلية سهلة الحمل والاستخدام , مما أتاح لشريحة اكبر من الناس في استخدام  الحاسبة </a:t>
            </a:r>
            <a:r>
              <a:rPr lang="ar-IQ" dirty="0" smtClean="0"/>
              <a:t>.</a:t>
            </a:r>
            <a:r>
              <a:rPr lang="ar-IQ" dirty="0"/>
              <a:t> </a:t>
            </a:r>
            <a:r>
              <a:rPr lang="ar-IQ" dirty="0" smtClean="0"/>
              <a:t>تميزت </a:t>
            </a:r>
            <a:r>
              <a:rPr lang="ar-IQ" dirty="0"/>
              <a:t>حاسبات هذا الجيل بكل من الدوائر المتكاملة المتراصة والمعالج الدقيق</a:t>
            </a:r>
            <a:r>
              <a:rPr lang="ar-IQ" dirty="0" smtClean="0"/>
              <a:t>.</a:t>
            </a:r>
          </a:p>
          <a:p>
            <a:pPr marL="45720" indent="0">
              <a:buNone/>
            </a:pPr>
            <a:endParaRPr lang="ar-IQ" dirty="0" smtClean="0"/>
          </a:p>
          <a:p>
            <a:r>
              <a:rPr lang="ar-IQ" dirty="0"/>
              <a:t>الجيل الخامس (جيل الذكاء الاصطناعي</a:t>
            </a:r>
            <a:r>
              <a:rPr lang="ar-IQ" dirty="0" smtClean="0"/>
              <a:t>): </a:t>
            </a:r>
            <a:r>
              <a:rPr lang="ar-IQ" dirty="0"/>
              <a:t> من مميزات الانسان شغفه نحو التقدم والتطور , لذلك لم يكتفي بما وصل اليه , لذلك فقد بحث عن جيل جديد للحاسبات امتاز بذكاء اصطناعي عالي , </a:t>
            </a:r>
            <a:r>
              <a:rPr lang="ar-IQ" dirty="0" err="1"/>
              <a:t>يحويه</a:t>
            </a:r>
            <a:r>
              <a:rPr lang="ar-IQ" dirty="0"/>
              <a:t> الحاسوب ويقوم من خلاله بتطبيق الأوامر الصوتية دون الحاجة للمدخلات المادية الملموسة . اصبح الحاسوب اقل حجما , واقل تعقيدا , ومتوفر للجميع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292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يتكون التصميم الهندسي للحاسب الالي من جزئيين رئيسيين  هما:</a:t>
            </a:r>
          </a:p>
          <a:p>
            <a:endParaRPr lang="ar-IQ" sz="2400" dirty="0" smtClean="0"/>
          </a:p>
          <a:p>
            <a:r>
              <a:rPr lang="en-US" sz="2400" dirty="0" smtClean="0"/>
              <a:t>1</a:t>
            </a:r>
            <a:r>
              <a:rPr lang="ar-IQ" sz="2400" dirty="0" smtClean="0"/>
              <a:t>- مكونات مادية ( الكيان المادي ) </a:t>
            </a:r>
            <a:r>
              <a:rPr lang="en-US" sz="2400" dirty="0" smtClean="0"/>
              <a:t>Hardware</a:t>
            </a:r>
            <a:endParaRPr lang="ar-IQ" sz="2400" dirty="0" smtClean="0"/>
          </a:p>
          <a:p>
            <a:r>
              <a:rPr lang="en-US" sz="2400" dirty="0"/>
              <a:t>2</a:t>
            </a:r>
            <a:r>
              <a:rPr lang="ar-IQ" sz="2400" dirty="0" smtClean="0"/>
              <a:t>- مكونات برمجية ( الكيان البرمجي ) </a:t>
            </a:r>
            <a:r>
              <a:rPr lang="en-US" sz="2400" dirty="0" smtClean="0"/>
              <a:t>Software</a:t>
            </a:r>
            <a:endParaRPr lang="ar-IQ" sz="2400" dirty="0" smtClean="0"/>
          </a:p>
          <a:p>
            <a:endParaRPr lang="ar-IQ" sz="2400" dirty="0" smtClean="0"/>
          </a:p>
          <a:p>
            <a:r>
              <a:rPr lang="ar-IQ" sz="2400" dirty="0" smtClean="0"/>
              <a:t>سنتناول النوع الاول المكونات المادية وتشمل: </a:t>
            </a:r>
          </a:p>
          <a:p>
            <a:pPr marL="45720" indent="0">
              <a:buNone/>
            </a:pPr>
            <a:endParaRPr lang="ar-IQ" sz="2400" dirty="0" smtClean="0"/>
          </a:p>
          <a:p>
            <a:r>
              <a:rPr lang="ar-IQ" sz="2400" dirty="0" smtClean="0"/>
              <a:t>( وحدات الادخال , وحدات الاخراج, </a:t>
            </a:r>
            <a:r>
              <a:rPr lang="ar-IQ" sz="2400" b="1" i="1" dirty="0"/>
              <a:t>وحدة المعالجة </a:t>
            </a:r>
            <a:r>
              <a:rPr lang="ar-IQ" sz="2400" b="1" i="1" dirty="0" smtClean="0"/>
              <a:t>المركزية, </a:t>
            </a:r>
            <a:r>
              <a:rPr lang="ar-IQ" sz="2400" b="1" dirty="0"/>
              <a:t>وحدة التخزين </a:t>
            </a:r>
            <a:r>
              <a:rPr lang="ar-IQ" sz="2400" b="1" dirty="0" smtClean="0"/>
              <a:t>الثانوية )</a:t>
            </a:r>
            <a:endParaRPr lang="ar-IQ" sz="2400" dirty="0" smtClean="0"/>
          </a:p>
          <a:p>
            <a:endParaRPr lang="ar-IQ" sz="2400" dirty="0"/>
          </a:p>
          <a:p>
            <a:pPr marL="45720" indent="0">
              <a:buNone/>
            </a:pPr>
            <a:endParaRPr lang="en-US" sz="2400" dirty="0" smtClean="0"/>
          </a:p>
          <a:p>
            <a:endParaRPr lang="ar-IQ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مكونات الحاسب الالي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255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35122" y="332656"/>
            <a:ext cx="8381260" cy="1054394"/>
          </a:xfrm>
        </p:spPr>
        <p:txBody>
          <a:bodyPr/>
          <a:lstStyle/>
          <a:p>
            <a:r>
              <a:rPr lang="ar-IQ" dirty="0"/>
              <a:t>المكونات </a:t>
            </a:r>
            <a:r>
              <a:rPr lang="ar-IQ" dirty="0" smtClean="0"/>
              <a:t>المادية </a:t>
            </a:r>
            <a:r>
              <a:rPr lang="en-US" dirty="0"/>
              <a:t>Hardware</a:t>
            </a: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199"/>
          <a:stretch/>
        </p:blipFill>
        <p:spPr bwMode="auto">
          <a:xfrm>
            <a:off x="34826" y="791012"/>
            <a:ext cx="9036496" cy="6062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53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400" dirty="0" smtClean="0"/>
              <a:t>لوحة المفاتيح (</a:t>
            </a:r>
            <a:r>
              <a:rPr lang="en-US" sz="2400" dirty="0" smtClean="0"/>
              <a:t>Keyboard</a:t>
            </a:r>
            <a:r>
              <a:rPr lang="ar-IQ" sz="2400" dirty="0" smtClean="0"/>
              <a:t>): وهي اهم وحدات الادخال وتستخدم لإدخال والحروف و الارقام و الرموز. وتقسم الى: مفاتيح الطباعة والوظائف و مفاتيح الاتجاهات وغيرها.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الفأرة (</a:t>
            </a:r>
            <a:r>
              <a:rPr lang="en-US" sz="2400" dirty="0" smtClean="0"/>
              <a:t>:(Mouse</a:t>
            </a:r>
            <a:r>
              <a:rPr lang="ar-IQ" sz="2400" dirty="0" smtClean="0"/>
              <a:t> وهي جهاز صغير بحجم كف اليد ويحتوي على زرين ايمن و ايسر.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الماسح الضوئي (</a:t>
            </a:r>
            <a:r>
              <a:rPr lang="en-US" sz="2400" dirty="0" smtClean="0"/>
              <a:t>Scanner</a:t>
            </a:r>
            <a:r>
              <a:rPr lang="ar-IQ" sz="2400" dirty="0" smtClean="0"/>
              <a:t>): عبارة عن جهاز يقوم بمسح الصورة ضوئيا و إدخالها الى الحاسبة. </a:t>
            </a:r>
          </a:p>
          <a:p>
            <a:pPr>
              <a:lnSpc>
                <a:spcPct val="150000"/>
              </a:lnSpc>
            </a:pPr>
            <a:endParaRPr lang="ar-IQ" sz="2400" dirty="0"/>
          </a:p>
          <a:p>
            <a:pPr marL="45720" indent="0">
              <a:lnSpc>
                <a:spcPct val="150000"/>
              </a:lnSpc>
              <a:buNone/>
            </a:pPr>
            <a:endParaRPr lang="ar-IQ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وحدات الادخال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403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en-US" sz="2400" i="1" dirty="0" smtClean="0"/>
              <a:t>2</a:t>
            </a:r>
            <a:r>
              <a:rPr lang="ar-IQ" sz="2400" i="1" dirty="0" smtClean="0"/>
              <a:t>- وحدات الاخراج </a:t>
            </a:r>
            <a:r>
              <a:rPr lang="en-US" sz="2400" i="1" dirty="0" smtClean="0"/>
              <a:t>:Output Units</a:t>
            </a:r>
            <a:r>
              <a:rPr lang="ar-IQ" sz="2400" dirty="0" smtClean="0"/>
              <a:t> وهي عبارة عن مجموعة الاجهزة التي تقوم بعرض المعلومات للمستخدم مثل (الشاشة – الطابعة).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ar-IQ" sz="2400" dirty="0" smtClean="0"/>
              <a:t>انواعها: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ar-IQ" sz="2400" dirty="0" smtClean="0"/>
              <a:t>الشاشة </a:t>
            </a:r>
            <a:r>
              <a:rPr lang="en-US" sz="2400" dirty="0" smtClean="0"/>
              <a:t>Monitor</a:t>
            </a:r>
            <a:r>
              <a:rPr lang="ar-IQ" sz="2400" dirty="0" smtClean="0"/>
              <a:t>: وهي عبارة عن جهاز يقوم بعرض المعلومات للمستخدم وتوجد منها عدة اشكال وانواع.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ar-IQ" sz="2400" dirty="0" smtClean="0"/>
              <a:t>الطابعة </a:t>
            </a:r>
            <a:r>
              <a:rPr lang="en-US" sz="2400" dirty="0" smtClean="0"/>
              <a:t>Printer</a:t>
            </a:r>
            <a:r>
              <a:rPr lang="ar-IQ" sz="2400" dirty="0" smtClean="0"/>
              <a:t>: وهي عبارة عن جهاز يقوم بعرض المعلومات للمستخدم على الورق وتوجد منها عدة اشكال وانواع.</a:t>
            </a:r>
          </a:p>
          <a:p>
            <a:pPr marL="45720" indent="0">
              <a:lnSpc>
                <a:spcPct val="150000"/>
              </a:lnSpc>
              <a:buNone/>
            </a:pPr>
            <a:endParaRPr lang="ar-IQ" sz="2400" dirty="0" smtClean="0"/>
          </a:p>
          <a:p>
            <a:pPr marL="45720" indent="0">
              <a:lnSpc>
                <a:spcPct val="150000"/>
              </a:lnSpc>
              <a:buNone/>
            </a:pPr>
            <a:endParaRPr lang="ar-IQ" sz="2400" dirty="0" smtClean="0"/>
          </a:p>
          <a:p>
            <a:pPr marL="45720" indent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وحدات الاخراج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1647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07505" y="1484784"/>
            <a:ext cx="8784976" cy="53732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smtClean="0"/>
              <a:t>3</a:t>
            </a:r>
            <a:r>
              <a:rPr lang="ar-IQ" sz="2400" b="1" i="1" dirty="0" smtClean="0"/>
              <a:t>- وحدة المعالجة المركزية </a:t>
            </a:r>
            <a:r>
              <a:rPr lang="en-US" b="1" dirty="0" smtClean="0"/>
              <a:t>CPU</a:t>
            </a:r>
            <a:r>
              <a:rPr lang="ar-IQ" b="1" dirty="0" smtClean="0"/>
              <a:t>: </a:t>
            </a:r>
            <a:r>
              <a:rPr lang="ar-IQ" dirty="0" smtClean="0"/>
              <a:t>و هي عبارة عن قطعة الكترونية صغيرة تقوم بمعالجة البيانات المدخلة من وحدات الادخال وتتكون من ثلاث اجزاء هي: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r>
              <a:rPr lang="ar-IQ" dirty="0" smtClean="0"/>
              <a:t>- وحدة التحكم: وتقوم بتنسيق العمل بين اجزاء الحاسوب والاشراف على كافة العمليات التي تتم داخل الحاسوب.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</a:t>
            </a:r>
            <a:r>
              <a:rPr lang="ar-IQ" dirty="0" smtClean="0"/>
              <a:t>- وحدة الحساب والمنطق: وتقوم بتنفيذ كافة العلميات الحسابية والمنطقية.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</a:t>
            </a:r>
            <a:r>
              <a:rPr lang="ar-IQ" dirty="0" smtClean="0"/>
              <a:t>- وحدة الذاكرة الرئيسية: وهي اسرع انواع الذاكرة وتنقسم الى:</a:t>
            </a:r>
          </a:p>
          <a:p>
            <a:pPr marL="45720" indent="0">
              <a:buNone/>
            </a:pPr>
            <a:endParaRPr lang="ar-IQ" dirty="0" smtClean="0"/>
          </a:p>
          <a:p>
            <a:pPr>
              <a:buFont typeface="Wingdings" pitchFamily="2" charset="2"/>
              <a:buChar char="Ø"/>
            </a:pPr>
            <a:r>
              <a:rPr lang="ar-IQ" dirty="0"/>
              <a:t> </a:t>
            </a:r>
            <a:r>
              <a:rPr lang="ar-IQ" dirty="0" smtClean="0"/>
              <a:t>ذاكرة مؤقتة </a:t>
            </a:r>
            <a:r>
              <a:rPr lang="en-US" dirty="0" smtClean="0"/>
              <a:t>RAM</a:t>
            </a:r>
            <a:r>
              <a:rPr lang="ar-IQ" dirty="0" smtClean="0"/>
              <a:t>: وهي ذاكرة محدودة السعة تفقد بياناتها بانقطاع التيار الكهربائي.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ذاكرة دائمة </a:t>
            </a:r>
            <a:r>
              <a:rPr lang="en-US" dirty="0" smtClean="0"/>
              <a:t>ROM</a:t>
            </a:r>
            <a:r>
              <a:rPr lang="ar-IQ" dirty="0" smtClean="0"/>
              <a:t>: وهي ذاكرة مجهزة </a:t>
            </a:r>
            <a:r>
              <a:rPr lang="ar-IQ" dirty="0" err="1" smtClean="0"/>
              <a:t>مصنعيا</a:t>
            </a:r>
            <a:r>
              <a:rPr lang="ar-IQ" dirty="0" smtClean="0"/>
              <a:t> لا تفقد محتوياتها بانقطاع التيار الكهربائي.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تكملة انواع المكونات المادية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5188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135</TotalTime>
  <Words>730</Words>
  <Application>Microsoft Office PowerPoint</Application>
  <PresentationFormat>عرض على الشاشة (3:4)‏</PresentationFormat>
  <Paragraphs>47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شبكة</vt:lpstr>
      <vt:lpstr>مادة اساسيات الحاسوب كلية التربية/القرنة  قسم اللغة الانكليزية  المرحلة الاولى  مدرس المادة: م.م عمار عبد الجبار </vt:lpstr>
      <vt:lpstr>أجيال الحاسوب</vt:lpstr>
      <vt:lpstr>أجيال الحاسوب</vt:lpstr>
      <vt:lpstr>عرض تقديمي في PowerPoint</vt:lpstr>
      <vt:lpstr>مكونات الحاسب الالي </vt:lpstr>
      <vt:lpstr>المكونات المادية Hardware   </vt:lpstr>
      <vt:lpstr>انواع وحدات الادخال</vt:lpstr>
      <vt:lpstr>وحدات الاخراج</vt:lpstr>
      <vt:lpstr>تكملة انواع المكونات المادية</vt:lpstr>
      <vt:lpstr>تكملة انواع المكونات المادية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اساسيات الحاسوب كلية التربية/القرنة  قسم اللغة الانكليزية  المرحلة الاولى  مدرس المادة: م.م عمار عبد الجبار </dc:title>
  <dc:creator>Z</dc:creator>
  <cp:lastModifiedBy>معرض-الهفهاف</cp:lastModifiedBy>
  <cp:revision>19</cp:revision>
  <dcterms:created xsi:type="dcterms:W3CDTF">2020-04-27T10:50:29Z</dcterms:created>
  <dcterms:modified xsi:type="dcterms:W3CDTF">2021-03-19T20:24:47Z</dcterms:modified>
</cp:coreProperties>
</file>